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5" r:id="rId9"/>
    <p:sldId id="267" r:id="rId10"/>
    <p:sldId id="269" r:id="rId11"/>
    <p:sldId id="268" r:id="rId12"/>
    <p:sldId id="270" r:id="rId13"/>
    <p:sldId id="264" r:id="rId14"/>
    <p:sldId id="26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591F-4525-4A96-94B3-BED4A4E7EC2F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DB6A-F3F2-4111-BB3F-AB8CFF62A2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816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591F-4525-4A96-94B3-BED4A4E7EC2F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DB6A-F3F2-4111-BB3F-AB8CFF62A2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4038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591F-4525-4A96-94B3-BED4A4E7EC2F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DB6A-F3F2-4111-BB3F-AB8CFF62A2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485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591F-4525-4A96-94B3-BED4A4E7EC2F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DB6A-F3F2-4111-BB3F-AB8CFF62A2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5356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591F-4525-4A96-94B3-BED4A4E7EC2F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DB6A-F3F2-4111-BB3F-AB8CFF62A2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8532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591F-4525-4A96-94B3-BED4A4E7EC2F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DB6A-F3F2-4111-BB3F-AB8CFF62A2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966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591F-4525-4A96-94B3-BED4A4E7EC2F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DB6A-F3F2-4111-BB3F-AB8CFF62A2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28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591F-4525-4A96-94B3-BED4A4E7EC2F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DB6A-F3F2-4111-BB3F-AB8CFF62A2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790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591F-4525-4A96-94B3-BED4A4E7EC2F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DB6A-F3F2-4111-BB3F-AB8CFF62A2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99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591F-4525-4A96-94B3-BED4A4E7EC2F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DB6A-F3F2-4111-BB3F-AB8CFF62A2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296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591F-4525-4A96-94B3-BED4A4E7EC2F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DB6A-F3F2-4111-BB3F-AB8CFF62A2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639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8591F-4525-4A96-94B3-BED4A4E7EC2F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FDB6A-F3F2-4111-BB3F-AB8CFF62A2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2404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476673"/>
            <a:ext cx="835292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/>
              <a:t>Основные  педагогические технологии инклюзивного образования</a:t>
            </a:r>
          </a:p>
          <a:p>
            <a:pPr algn="ctr"/>
            <a:endParaRPr lang="ru-RU" sz="6000" b="1" i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99992" y="5373216"/>
            <a:ext cx="435644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МБОУ Крюковская СОШ</a:t>
            </a:r>
          </a:p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С.А.Вербина.</a:t>
            </a:r>
          </a:p>
          <a:p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648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необходимо знать учителям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Правила должны быть просты и понятны ребенку и не противоречить друг другу.</a:t>
            </a:r>
          </a:p>
          <a:p>
            <a:r>
              <a:rPr lang="ru-RU" dirty="0" smtClean="0"/>
              <a:t>Правила нельзя вводить длинным списком.</a:t>
            </a:r>
          </a:p>
          <a:p>
            <a:r>
              <a:rPr lang="ru-RU" dirty="0" smtClean="0"/>
              <a:t>Одновременно можно принять в классе одно–два правила. Следующие можно вводить только после того, как </a:t>
            </a:r>
            <a:r>
              <a:rPr lang="ru-RU" dirty="0" smtClean="0"/>
              <a:t>усвоены уже </a:t>
            </a:r>
            <a:r>
              <a:rPr lang="ru-RU" dirty="0" smtClean="0"/>
              <a:t>принятые правила.</a:t>
            </a:r>
          </a:p>
          <a:p>
            <a:r>
              <a:rPr lang="ru-RU" dirty="0" smtClean="0"/>
              <a:t>Ребенок лучше усваивает правило, когда </a:t>
            </a:r>
            <a:r>
              <a:rPr lang="ru-RU" dirty="0" smtClean="0"/>
              <a:t>контролирует другого </a:t>
            </a:r>
            <a:r>
              <a:rPr lang="ru-RU" dirty="0" smtClean="0"/>
              <a:t>человека, будь то взрослый или ребенок.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Принципы оценочная деятельность учителя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Оценочная (диагностическая, срезовая)</a:t>
            </a:r>
          </a:p>
          <a:p>
            <a:r>
              <a:rPr lang="ru-RU" dirty="0" smtClean="0"/>
              <a:t>Критериальная (планируемые результаты   Индивидуальные Образовательные Программы)</a:t>
            </a:r>
          </a:p>
          <a:p>
            <a:r>
              <a:rPr lang="ru-RU" dirty="0" smtClean="0"/>
              <a:t>Алгоритм выставления отметки известен </a:t>
            </a:r>
            <a:r>
              <a:rPr lang="ru-RU" dirty="0" err="1" smtClean="0"/>
              <a:t>зарание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Документация учителя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base"/>
            <a:r>
              <a:rPr lang="ru-RU" dirty="0" smtClean="0"/>
              <a:t>Список класса с описанием особенностей каждого ребенка.</a:t>
            </a:r>
          </a:p>
          <a:p>
            <a:pPr fontAlgn="base"/>
            <a:r>
              <a:rPr lang="ru-RU" dirty="0" smtClean="0"/>
              <a:t>Рекомендации специалистов для работы с "особыми" детьми.</a:t>
            </a:r>
          </a:p>
          <a:p>
            <a:pPr fontAlgn="base"/>
            <a:r>
              <a:rPr lang="ru-RU" dirty="0" smtClean="0"/>
              <a:t>Дневник наблюдений за "особым" ребенком</a:t>
            </a:r>
          </a:p>
          <a:p>
            <a:pPr fontAlgn="base"/>
            <a:r>
              <a:rPr lang="ru-RU" dirty="0" smtClean="0"/>
              <a:t> </a:t>
            </a:r>
          </a:p>
          <a:p>
            <a:pPr fontAlgn="base"/>
            <a:r>
              <a:rPr lang="ru-RU" dirty="0" smtClean="0"/>
              <a:t> </a:t>
            </a:r>
          </a:p>
          <a:p>
            <a:pPr fontAlgn="base"/>
            <a:r>
              <a:rPr lang="ru-RU" dirty="0" smtClean="0"/>
              <a:t> </a:t>
            </a:r>
          </a:p>
          <a:p>
            <a:pPr fontAlgn="base"/>
            <a:r>
              <a:rPr lang="ru-RU" dirty="0" smtClean="0"/>
              <a:t> </a:t>
            </a:r>
          </a:p>
          <a:p>
            <a:pPr fontAlgn="base"/>
            <a:r>
              <a:rPr lang="ru-RU" dirty="0" smtClean="0"/>
              <a:t> </a:t>
            </a:r>
          </a:p>
          <a:p>
            <a:pPr fontAlgn="base"/>
            <a:r>
              <a:rPr lang="ru-RU" dirty="0" smtClean="0"/>
              <a:t> 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1520" y="3573016"/>
          <a:ext cx="8136905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7381"/>
                <a:gridCol w="1627381"/>
                <a:gridCol w="1627381"/>
                <a:gridCol w="1627381"/>
                <a:gridCol w="162738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Дата тема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Самочувствие ребенка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Действие учителя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Коментарии</a:t>
                      </a:r>
                      <a:r>
                        <a:rPr lang="ru-RU" dirty="0" smtClean="0"/>
                        <a:t> психолога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3"/>
            <a:ext cx="889247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Социально-психологическое сопровождение образовательного процесса</a:t>
            </a:r>
          </a:p>
          <a:p>
            <a:pPr algn="ctr"/>
            <a:endParaRPr lang="ru-RU" sz="2800" b="1" dirty="0" smtClean="0">
              <a:solidFill>
                <a:schemeClr val="accent2">
                  <a:lumMod val="75000"/>
                </a:schemeClr>
              </a:solidFill>
              <a:effectLst/>
              <a:latin typeface="Times New Roman"/>
              <a:ea typeface="Times New Roman"/>
            </a:endParaRPr>
          </a:p>
          <a:p>
            <a:pPr fontAlgn="base"/>
            <a:r>
              <a:rPr lang="ru-RU" sz="2800" dirty="0" smtClean="0">
                <a:effectLst/>
                <a:latin typeface="Times New Roman"/>
                <a:ea typeface="Times New Roman"/>
              </a:rPr>
              <a:t> – организация системного комплексного взаимодействия всех субъектов образовательного процесса: педагогов, воспитателей, психологов, социальных педагогов, логопедов, дефектологов, родителей, направленная на развитие личности ребенка</a:t>
            </a:r>
            <a:endParaRPr lang="ru-RU" sz="2800" dirty="0" smtClean="0"/>
          </a:p>
          <a:p>
            <a:pPr fontAlgn="base"/>
            <a:endParaRPr lang="ru-RU" sz="2800" dirty="0" smtClean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83474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2736304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716016" y="4509120"/>
            <a:ext cx="410080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</a:t>
            </a: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 внимание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40339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5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	</a:t>
            </a:r>
            <a:r>
              <a:rPr lang="ru-RU" sz="2800" b="1" dirty="0" smtClean="0"/>
              <a:t>Актуальность </a:t>
            </a:r>
            <a:r>
              <a:rPr lang="ru-RU" sz="2800" dirty="0" smtClean="0"/>
              <a:t> </a:t>
            </a:r>
          </a:p>
          <a:p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268760"/>
            <a:ext cx="809771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Инклюзивное (включающее) образование</a:t>
            </a:r>
            <a:r>
              <a:rPr lang="ru-RU" sz="2800" dirty="0" smtClean="0"/>
              <a:t> дает возможность всем учащимся в полном объеме участвовать в жизни коллектива;</a:t>
            </a:r>
          </a:p>
          <a:p>
            <a:endParaRPr lang="ru-RU" sz="2800" dirty="0" smtClean="0"/>
          </a:p>
          <a:p>
            <a:r>
              <a:rPr lang="ru-RU" sz="2800" dirty="0" smtClean="0"/>
              <a:t> направлено на развитие у всех людей способностей, необходимых для общения</a:t>
            </a:r>
            <a:r>
              <a:rPr lang="ru-RU" sz="2800" b="1" dirty="0" smtClean="0"/>
              <a:t> </a:t>
            </a:r>
            <a:r>
              <a:rPr lang="ru-RU" sz="2800" dirty="0" smtClean="0"/>
              <a:t> школьной жизни.</a:t>
            </a:r>
          </a:p>
          <a:p>
            <a:endParaRPr lang="ru-RU" sz="28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026" name="Picture 2" descr="C:\Users\Валентина\Desktop\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5471" y="4581128"/>
            <a:ext cx="3771779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961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7129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</a:rPr>
              <a:t>Проблема </a:t>
            </a:r>
            <a:endParaRPr lang="ru-RU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425618"/>
            <a:ext cx="87129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/>
              <a:t>Какие ценности и установки лежат в деятельности учителя при инклюзивном образовании? 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/>
              <a:t>Какие  педагогические технологии позволят реализовать задачи инклюзивного образования на практике?</a:t>
            </a:r>
          </a:p>
          <a:p>
            <a:pPr marL="285750" indent="-285750" algn="r">
              <a:lnSpc>
                <a:spcPct val="150000"/>
              </a:lnSpc>
            </a:pPr>
            <a:r>
              <a:rPr lang="ru-RU" sz="2400" dirty="0" smtClean="0"/>
              <a:t>А </a:t>
            </a:r>
            <a:r>
              <a:rPr lang="ru-RU" sz="2400" b="1" dirty="0" smtClean="0"/>
              <a:t>главное</a:t>
            </a:r>
            <a:r>
              <a:rPr lang="ru-RU" sz="2400" dirty="0" smtClean="0"/>
              <a:t>, смогу ли я разобраться в ценностях и </a:t>
            </a:r>
            <a:r>
              <a:rPr lang="ru-RU" sz="2400" dirty="0" err="1" smtClean="0"/>
              <a:t>установках,которые</a:t>
            </a:r>
            <a:r>
              <a:rPr lang="ru-RU" sz="2400" dirty="0" smtClean="0"/>
              <a:t> лежат в основе деятельности учителя при инклюзивном       образовании.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88051" y="3179944"/>
            <a:ext cx="5166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8917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620688"/>
            <a:ext cx="12507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тема </a:t>
            </a:r>
            <a:endParaRPr lang="ru-RU" sz="36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1631" y="1916832"/>
            <a:ext cx="799883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sz="4400" dirty="0" smtClean="0">
                <a:solidFill>
                  <a:srgbClr val="FF0000"/>
                </a:solidFill>
              </a:rPr>
              <a:t>Основные  педагогические технологии инклюзивного образования</a:t>
            </a:r>
          </a:p>
          <a:p>
            <a:pPr marL="342900" lvl="0" indent="-342900"/>
            <a:endParaRPr lang="ru-RU" sz="2800" b="1" dirty="0">
              <a:solidFill>
                <a:srgbClr val="C00000"/>
              </a:solidFill>
            </a:endParaRPr>
          </a:p>
        </p:txBody>
      </p:sp>
      <p:pic>
        <p:nvPicPr>
          <p:cNvPr id="2050" name="Picture 2" descr="C:\Users\Валентина\Desktop\i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024312"/>
            <a:ext cx="3127696" cy="2508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861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8496944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i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	</a:t>
            </a:r>
            <a:r>
              <a:rPr lang="ru-RU" sz="4800" b="1" dirty="0" smtClean="0"/>
              <a:t> Цель </a:t>
            </a:r>
            <a:r>
              <a:rPr lang="ru-RU" sz="4800" dirty="0" smtClean="0"/>
              <a:t>  – </a:t>
            </a:r>
            <a:r>
              <a:rPr lang="ru-RU" sz="4800" b="1" dirty="0" smtClean="0"/>
              <a:t> создание оптимальных условий для развития потенциала каждого ученика, обучающегося в инклюзивном классе.</a:t>
            </a:r>
            <a:endParaRPr lang="ru-RU" sz="4800" dirty="0" smtClean="0"/>
          </a:p>
          <a:p>
            <a:endParaRPr lang="ru-RU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074" name="Picture 2" descr="C:\Users\Валентина\Desktop\i (2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2259" y="4433904"/>
            <a:ext cx="3379613" cy="216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737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7744" y="188640"/>
            <a:ext cx="158889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задачи</a:t>
            </a:r>
            <a:endParaRPr lang="ru-RU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7954" y="1052736"/>
            <a:ext cx="8774763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/>
              <a:t>1.Изучение литературы по данной теме; </a:t>
            </a:r>
          </a:p>
          <a:p>
            <a:pPr lvl="0"/>
            <a:r>
              <a:rPr lang="ru-RU" sz="2800" dirty="0" smtClean="0"/>
              <a:t>2. Освоение современных технологий, методов, приемов, форм организации учебной работы, а также их адекватное применение согласно возможностям и потребностям обучающихся. </a:t>
            </a:r>
          </a:p>
          <a:p>
            <a:pPr lvl="0"/>
            <a:r>
              <a:rPr lang="ru-RU" sz="2800" dirty="0" smtClean="0"/>
              <a:t>3.Адаптация имеющихся или разработка новых необходимых учебных и дидактических материалов (например, заданий разного уровня сотрудничества и принятия особенностей каждого из детей).</a:t>
            </a:r>
          </a:p>
          <a:p>
            <a:pPr marL="3943350" lvl="8" indent="-285750">
              <a:buFont typeface="Arial" pitchFamily="34" charset="0"/>
              <a:buChar char="•"/>
            </a:pP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88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79912" y="371743"/>
            <a:ext cx="233288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chemeClr val="accent3">
                    <a:lumMod val="50000"/>
                  </a:schemeClr>
                </a:solidFill>
              </a:rPr>
              <a:t>Гипотеза</a:t>
            </a:r>
            <a:endParaRPr lang="ru-RU" sz="4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412776"/>
            <a:ext cx="86409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/>
            <a:r>
              <a:rPr lang="ru-RU" sz="5400" b="1" dirty="0" smtClean="0"/>
              <a:t>Мы все такие разные, но все-таки мы вместе.</a:t>
            </a:r>
            <a:endParaRPr lang="ru-RU" sz="5400" dirty="0" smtClean="0"/>
          </a:p>
          <a:p>
            <a:pPr marL="571500" indent="-571500">
              <a:buFont typeface="Arial" pitchFamily="34" charset="0"/>
              <a:buChar char="•"/>
            </a:pP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36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562" y="260648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u="sng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ea typeface="Times New Roman"/>
              </a:rPr>
              <a:t>Технологии организации инклюзивного образовательного процесса</a:t>
            </a:r>
            <a:r>
              <a:rPr lang="ru-RU" b="1" u="sng" dirty="0" smtClean="0">
                <a:effectLst/>
                <a:latin typeface="Times New Roman"/>
                <a:ea typeface="Times New Roman"/>
              </a:rPr>
              <a:t> </a:t>
            </a:r>
            <a:endParaRPr lang="ru-RU" u="sng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3578" y="869789"/>
            <a:ext cx="879091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/>
              <a:t>Индивидуальное обучение – индивидуальные задания на уро-</a:t>
            </a:r>
          </a:p>
          <a:p>
            <a:r>
              <a:rPr lang="ru-RU" dirty="0" err="1" smtClean="0"/>
              <a:t>ке</a:t>
            </a:r>
            <a:r>
              <a:rPr lang="ru-RU" dirty="0" smtClean="0"/>
              <a:t>, задания на дом.</a:t>
            </a:r>
            <a:endParaRPr lang="en-US" dirty="0" smtClean="0"/>
          </a:p>
          <a:p>
            <a:endParaRPr lang="en-US" dirty="0" smtClean="0"/>
          </a:p>
          <a:p>
            <a:endParaRPr lang="ru-RU" dirty="0" smtClean="0"/>
          </a:p>
          <a:p>
            <a:r>
              <a:rPr lang="ru-RU" b="1" i="1" dirty="0" smtClean="0"/>
              <a:t>Парное взаимообучение (стабильные пары или пары смен-</a:t>
            </a:r>
          </a:p>
          <a:p>
            <a:r>
              <a:rPr lang="ru-RU" b="1" i="1" dirty="0" err="1" smtClean="0"/>
              <a:t>ного</a:t>
            </a:r>
            <a:r>
              <a:rPr lang="ru-RU" b="1" i="1" dirty="0" smtClean="0"/>
              <a:t> состава) — объясняют друг другу какой-либо вопрос, за-</a:t>
            </a:r>
          </a:p>
          <a:p>
            <a:r>
              <a:rPr lang="ru-RU" dirty="0" err="1" smtClean="0"/>
              <a:t>щищают</a:t>
            </a:r>
            <a:r>
              <a:rPr lang="ru-RU" dirty="0" smtClean="0"/>
              <a:t> свою тему, оценивают результаты работы товарища.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 smtClean="0"/>
          </a:p>
          <a:p>
            <a:r>
              <a:rPr lang="ru-RU" b="1" i="1" dirty="0" smtClean="0"/>
              <a:t>Групповая работа – обучение внутри группы: объяснение</a:t>
            </a:r>
          </a:p>
          <a:p>
            <a:r>
              <a:rPr lang="ru-RU" dirty="0" smtClean="0"/>
              <a:t>материала, обсуждение, оценка работы, выступление.</a:t>
            </a:r>
          </a:p>
          <a:p>
            <a:r>
              <a:rPr lang="ru-RU" b="1" i="1" dirty="0" smtClean="0"/>
              <a:t>Фронтальное обучение всего класса.</a:t>
            </a:r>
            <a:endParaRPr lang="ru-RU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6676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Технологии,</a:t>
            </a:r>
            <a:br>
              <a:rPr lang="ru-RU" dirty="0" smtClean="0"/>
            </a:br>
            <a:r>
              <a:rPr lang="ru-RU" dirty="0" smtClean="0"/>
              <a:t>направленные на развитие</a:t>
            </a:r>
            <a:br>
              <a:rPr lang="ru-RU" dirty="0" smtClean="0"/>
            </a:br>
            <a:r>
              <a:rPr lang="ru-RU" dirty="0" smtClean="0"/>
              <a:t>социальной компетенции детей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r>
              <a:rPr lang="ru-RU" dirty="0" smtClean="0"/>
              <a:t>прямое обучение социальным навыкам;</a:t>
            </a:r>
          </a:p>
          <a:p>
            <a:r>
              <a:rPr lang="ru-RU" dirty="0" smtClean="0"/>
              <a:t>организация групповых видов активности;</a:t>
            </a:r>
          </a:p>
          <a:p>
            <a:r>
              <a:rPr lang="ru-RU" dirty="0" smtClean="0"/>
              <a:t>формирование социальных навыков через подражание.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380</Words>
  <Application>Microsoft Office PowerPoint</Application>
  <PresentationFormat>Экран (4:3)</PresentationFormat>
  <Paragraphs>70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Технологии, направленные на развитие социальной компетенции детей</vt:lpstr>
      <vt:lpstr>Что необходимо знать учителям</vt:lpstr>
      <vt:lpstr>Принципы оценочная деятельность учителя </vt:lpstr>
      <vt:lpstr>Документация учителя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Валентина</dc:creator>
  <cp:lastModifiedBy>sotrudnik</cp:lastModifiedBy>
  <cp:revision>47</cp:revision>
  <dcterms:created xsi:type="dcterms:W3CDTF">2014-03-23T12:55:53Z</dcterms:created>
  <dcterms:modified xsi:type="dcterms:W3CDTF">2015-12-02T10:18:20Z</dcterms:modified>
</cp:coreProperties>
</file>